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7" r:id="rId11"/>
    <p:sldId id="268" r:id="rId12"/>
    <p:sldId id="264" r:id="rId13"/>
    <p:sldId id="26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6" autoAdjust="0"/>
    <p:restoredTop sz="84309" autoAdjust="0"/>
  </p:normalViewPr>
  <p:slideViewPr>
    <p:cSldViewPr>
      <p:cViewPr>
        <p:scale>
          <a:sx n="50" d="100"/>
          <a:sy n="50" d="100"/>
        </p:scale>
        <p:origin x="-1734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0E805-F5B0-4A59-993C-A19F50C1DA3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69766-3F90-4550-A700-369E3249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4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Psychology was still</a:t>
            </a:r>
            <a:r>
              <a:rPr lang="en-US" baseline="0" dirty="0" smtClean="0"/>
              <a:t> in its early stages, first psychology lab was founded in 1879, and psychological illnesses were still classified as “insane or idiotic”</a:t>
            </a:r>
          </a:p>
          <a:p>
            <a:endParaRPr lang="en-US" baseline="0" dirty="0" smtClean="0"/>
          </a:p>
          <a:p>
            <a:r>
              <a:rPr lang="en-US" dirty="0" smtClean="0"/>
              <a:t>Crichton</a:t>
            </a:r>
            <a:r>
              <a:rPr lang="en-US" baseline="0" dirty="0" smtClean="0"/>
              <a:t> and Still believed that these dysfunctions were caused by illness or disease or inheritance of bad genes.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wasn’t until 1918 that mental illness was formally described by the American </a:t>
            </a:r>
            <a:r>
              <a:rPr lang="en-US" baseline="0" dirty="0" err="1" smtClean="0"/>
              <a:t>Psychiatirc</a:t>
            </a:r>
            <a:r>
              <a:rPr lang="en-US" baseline="0" dirty="0" smtClean="0"/>
              <a:t> Association and the National Commission on Mental Hygiene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9766-3F90-4550-A700-369E324923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03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medications also have a high risk of building a tolerance</a:t>
            </a:r>
          </a:p>
          <a:p>
            <a:r>
              <a:rPr lang="en-US" dirty="0" smtClean="0"/>
              <a:t>Because a tolerance builds up, abuse of Ritalin can</a:t>
            </a:r>
            <a:r>
              <a:rPr lang="en-US" baseline="0" dirty="0" smtClean="0"/>
              <a:t> </a:t>
            </a:r>
            <a:r>
              <a:rPr lang="en-US" dirty="0" smtClean="0"/>
              <a:t>lead users to consume stronger drugs to achieve the</a:t>
            </a:r>
            <a:r>
              <a:rPr lang="en-US" baseline="0" dirty="0" smtClean="0"/>
              <a:t> </a:t>
            </a:r>
            <a:r>
              <a:rPr lang="en-US" dirty="0" smtClean="0"/>
              <a:t>same high. When the effects start to wear off, the</a:t>
            </a:r>
            <a:r>
              <a:rPr lang="en-US" baseline="0" dirty="0" smtClean="0"/>
              <a:t> </a:t>
            </a:r>
            <a:r>
              <a:rPr lang="en-US" dirty="0" smtClean="0"/>
              <a:t>person may turn to more potent drugs to rid himself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unwanted conditions that prompted him to abuse the drug in the first place.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9766-3F90-4550-A700-369E324923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53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Trafficking</a:t>
            </a:r>
            <a:r>
              <a:rPr lang="en-US" b="0" baseline="0" dirty="0" smtClean="0"/>
              <a:t> offense </a:t>
            </a:r>
            <a:r>
              <a:rPr lang="en-US" b="0" dirty="0" smtClean="0"/>
              <a:t>which you would be guilty of even if you just shared one or two pills with a friend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9766-3F90-4550-A700-369E324923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46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6% used the medication</a:t>
            </a:r>
            <a:r>
              <a:rPr lang="en-US" baseline="0" dirty="0" smtClean="0"/>
              <a:t> for a nonacademic reason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Students also reported being able to concentrate better in class as well as being able to study longer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9766-3F90-4550-A700-369E324923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39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would hope</a:t>
            </a:r>
            <a:r>
              <a:rPr lang="en-US" baseline="0" dirty="0" smtClean="0"/>
              <a:t> that this has shown the need for different treatments of ADHD to reduce the availability of the medication, and reducing the potential </a:t>
            </a:r>
            <a:r>
              <a:rPr lang="en-US" baseline="0" smtClean="0"/>
              <a:t>for misuse/abuse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9766-3F90-4550-A700-369E324923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76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DSM provided</a:t>
            </a:r>
            <a:r>
              <a:rPr lang="en-US" baseline="0" dirty="0" smtClean="0"/>
              <a:t> common language and criteria for classification and diagnosis of mental disorders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Revised many times to add additional criteria as they are found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the revisions leading up to DSM-IV they added, hyperkinetic reaction and variations of the diagnosis that is used today</a:t>
            </a:r>
          </a:p>
          <a:p>
            <a:endParaRPr lang="en-US" baseline="0" dirty="0" smtClean="0"/>
          </a:p>
          <a:p>
            <a:r>
              <a:rPr lang="en-US" baseline="0" dirty="0" smtClean="0"/>
              <a:t>DSM-IV describes  two subtypes of ADHD, which each have their own criteria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9766-3F90-4550-A700-369E324923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7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 out: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For both inattentive/hyperactive-impulsive</a:t>
            </a:r>
            <a:r>
              <a:rPr lang="en-US" baseline="0" dirty="0" smtClean="0"/>
              <a:t> need 6 or more of the criteria for diagnosis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9766-3F90-4550-A700-369E324923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08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12.3% - only 2%</a:t>
            </a:r>
            <a:r>
              <a:rPr lang="en-US" baseline="0" dirty="0" smtClean="0"/>
              <a:t> of those students were actually diagnosed with ADHD, the other 10.3 % could have the diagnosis, but had not seen a professional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9766-3F90-4550-A700-369E324923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31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Prevelance</a:t>
            </a:r>
            <a:r>
              <a:rPr lang="en-US" baseline="0" dirty="0" smtClean="0"/>
              <a:t> in the US from 2005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9766-3F90-4550-A700-369E324923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72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Excess costs of a persons with ADHD in the US in 2000 was $16.3 billion</a:t>
            </a:r>
          </a:p>
          <a:p>
            <a:endParaRPr lang="en-US" dirty="0" smtClean="0"/>
          </a:p>
          <a:p>
            <a:r>
              <a:rPr lang="en-US" dirty="0" smtClean="0"/>
              <a:t>98 different types of drugs, differing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stength</a:t>
            </a:r>
            <a:r>
              <a:rPr lang="en-US" baseline="0" dirty="0" smtClean="0"/>
              <a:t>, dosage, and </a:t>
            </a:r>
            <a:r>
              <a:rPr lang="en-US" baseline="0" dirty="0" err="1" smtClean="0"/>
              <a:t>relase</a:t>
            </a:r>
            <a:r>
              <a:rPr lang="en-US" baseline="0" dirty="0" smtClean="0"/>
              <a:t>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9766-3F90-4550-A700-369E324923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39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9766-3F90-4550-A700-369E324923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16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According to a 2005 study, teens who abuse prescription drugs are 12 times likelier to use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heroin, 15 times likelier to use Ecstasy and 21 times likelier to use cocaine, compared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teens who do not abuse such drugs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9766-3F90-4550-A700-369E324923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29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76% increase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69766-3F90-4550-A700-369E324923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73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38B-2FAF-4DD2-BD71-9F60CEEBBD4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D9E9D3-17C7-4A81-9C51-89A34211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38B-2FAF-4DD2-BD71-9F60CEEBBD4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9D3-17C7-4A81-9C51-89A34211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38B-2FAF-4DD2-BD71-9F60CEEBBD4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9D3-17C7-4A81-9C51-89A34211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38B-2FAF-4DD2-BD71-9F60CEEBBD4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9D3-17C7-4A81-9C51-89A34211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38B-2FAF-4DD2-BD71-9F60CEEBBD4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E9D3-17C7-4A81-9C51-89A34211D5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38B-2FAF-4DD2-BD71-9F60CEEBBD4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9D3-17C7-4A81-9C51-89A34211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38B-2FAF-4DD2-BD71-9F60CEEBBD4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9D3-17C7-4A81-9C51-89A34211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38B-2FAF-4DD2-BD71-9F60CEEBBD4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9D3-17C7-4A81-9C51-89A34211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38B-2FAF-4DD2-BD71-9F60CEEBBD4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9D3-17C7-4A81-9C51-89A34211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38B-2FAF-4DD2-BD71-9F60CEEBBD4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E9D3-17C7-4A81-9C51-89A34211D5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738B-2FAF-4DD2-BD71-9F60CEEBBD4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D9E9D3-17C7-4A81-9C51-89A34211D5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BF2738B-2FAF-4DD2-BD71-9F60CEEBBD4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7D9E9D3-17C7-4A81-9C51-89A34211D5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gQNg2f15dk&amp;feature=relate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534400" cy="4572000"/>
          </a:xfrm>
        </p:spPr>
        <p:txBody>
          <a:bodyPr/>
          <a:lstStyle/>
          <a:p>
            <a:r>
              <a:rPr lang="en-US" dirty="0" smtClean="0"/>
              <a:t>ADHD Medication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next “pill to pop”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2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282"/>
          </a:xfrm>
        </p:spPr>
        <p:txBody>
          <a:bodyPr>
            <a:normAutofit/>
          </a:bodyPr>
          <a:lstStyle/>
          <a:p>
            <a:r>
              <a:rPr lang="en-US" dirty="0" smtClean="0"/>
              <a:t>Repercussions of ADHD medication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More than 1.6 million teens and young adults misused ADHD medication and 75,000 became addicted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Calls to the Poison Control Center due to misuse of ADHD medication rose from 330 in 1998 to 581 in 2005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Symptoms of Adderall overdose: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Fast Breathing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Confusion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Fever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Aggressiveness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Hallucinations</a:t>
            </a: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32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Effects of Ritalin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/>
              <a:t>When </a:t>
            </a:r>
            <a:r>
              <a:rPr lang="en-US" dirty="0" smtClean="0"/>
              <a:t>used outside of a doctor’s care, Ritalin can be habit forming and cause physical reactions such as: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US" dirty="0" smtClean="0"/>
              <a:t>Irregular heartbeat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US" dirty="0" smtClean="0"/>
              <a:t>Dangerously high body temperature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US" dirty="0" smtClean="0"/>
              <a:t>Potential for cardiovascular failure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US" dirty="0" smtClean="0"/>
              <a:t>Seizures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US" dirty="0" smtClean="0"/>
              <a:t>Hostilities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US" dirty="0" smtClean="0"/>
              <a:t>Paranoia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US" dirty="0" smtClean="0"/>
              <a:t>Verbal tics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Withdrawal Symptoms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US" dirty="0" smtClean="0"/>
              <a:t>Fatigue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US" dirty="0" smtClean="0"/>
              <a:t>Insomnia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US" dirty="0" smtClean="0"/>
              <a:t>Increased appetite</a:t>
            </a:r>
          </a:p>
          <a:p>
            <a:pPr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36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b="0" dirty="0"/>
              <a:t>In the United States, Ritalin is subject </a:t>
            </a:r>
            <a:r>
              <a:rPr lang="en-US" b="0" dirty="0" smtClean="0"/>
              <a:t>to severe </a:t>
            </a:r>
            <a:r>
              <a:rPr lang="en-US" b="0" dirty="0"/>
              <a:t>criminal penalties for abuse. </a:t>
            </a:r>
            <a:r>
              <a:rPr lang="en-US" b="0" dirty="0" smtClean="0"/>
              <a:t>The penalties </a:t>
            </a:r>
            <a:r>
              <a:rPr lang="en-US" b="0" dirty="0"/>
              <a:t>for a first trafficking offense </a:t>
            </a:r>
            <a:r>
              <a:rPr lang="en-US" b="0" dirty="0" smtClean="0"/>
              <a:t>includes up to </a:t>
            </a:r>
            <a:r>
              <a:rPr lang="en-US" b="0" dirty="0"/>
              <a:t>20 years in prison and a fine of up </a:t>
            </a:r>
            <a:r>
              <a:rPr lang="en-US" b="0" dirty="0" smtClean="0"/>
              <a:t>to $1 </a:t>
            </a:r>
            <a:r>
              <a:rPr lang="en-US" b="0" dirty="0"/>
              <a:t>million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b="0" dirty="0"/>
              <a:t>If death or serious injury results from </a:t>
            </a:r>
            <a:r>
              <a:rPr lang="en-US" b="0" dirty="0" smtClean="0"/>
              <a:t>a first </a:t>
            </a:r>
            <a:r>
              <a:rPr lang="en-US" b="0" dirty="0"/>
              <a:t>offense, the penalty </a:t>
            </a:r>
            <a:r>
              <a:rPr lang="en-US" b="0" dirty="0" smtClean="0"/>
              <a:t>is 20 </a:t>
            </a:r>
            <a:r>
              <a:rPr lang="en-US" b="0" dirty="0"/>
              <a:t>years to life in </a:t>
            </a:r>
            <a:r>
              <a:rPr lang="en-US" b="0" dirty="0" smtClean="0"/>
              <a:t>prison. If </a:t>
            </a:r>
            <a:r>
              <a:rPr lang="en-US" b="0" dirty="0"/>
              <a:t>the drug is </a:t>
            </a:r>
            <a:r>
              <a:rPr lang="en-US" b="0" dirty="0" smtClean="0"/>
              <a:t>injected, it </a:t>
            </a:r>
            <a:r>
              <a:rPr lang="en-US" b="0" dirty="0"/>
              <a:t>becomes a </a:t>
            </a:r>
            <a:r>
              <a:rPr lang="en-US" b="0" dirty="0" smtClean="0"/>
              <a:t>drug offense </a:t>
            </a:r>
            <a:r>
              <a:rPr lang="en-US" b="0" dirty="0"/>
              <a:t>with </a:t>
            </a:r>
            <a:r>
              <a:rPr lang="en-US" b="0" dirty="0" smtClean="0"/>
              <a:t>even harsher </a:t>
            </a:r>
            <a:r>
              <a:rPr lang="en-US" b="0" dirty="0"/>
              <a:t>penalties.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54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48600" cy="1371282"/>
          </a:xfrm>
        </p:spPr>
        <p:txBody>
          <a:bodyPr/>
          <a:lstStyle/>
          <a:p>
            <a:r>
              <a:rPr lang="en-US" dirty="0" smtClean="0"/>
              <a:t>Why is medication abused?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err="1" smtClean="0"/>
              <a:t>Rabiner</a:t>
            </a:r>
            <a:r>
              <a:rPr lang="en-US" dirty="0" smtClean="0"/>
              <a:t> et al (2008) conducted a study about reasons behind nonmedical use of ADHD medication and the top 5 responses were: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To concentrate better while studying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To be able to study longer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To feel less restless while studying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To concentrate better in class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To keep better track of assignments</a:t>
            </a:r>
          </a:p>
          <a:p>
            <a:pPr marL="800100" lvl="1" indent="-342900">
              <a:buFont typeface="Wingdings" pitchFamily="2" charset="2"/>
              <a:buChar char="v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34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2773"/>
            <a:ext cx="4305300" cy="650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55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1524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Attention deficit </a:t>
            </a:r>
            <a:br>
              <a:rPr lang="en-US" sz="3200" dirty="0" smtClean="0"/>
            </a:br>
            <a:r>
              <a:rPr lang="en-US" sz="3200" dirty="0" smtClean="0"/>
              <a:t>Hyper-Activity disorder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Origins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First described in 1798 by Alexander Crichton as a “morbid diminution [attentions] power or energy” and “the incapacity of attending with necessary constancy to any one object”</a:t>
            </a:r>
          </a:p>
          <a:p>
            <a:pPr marL="800100" lvl="1" indent="-342900">
              <a:buFont typeface="Wingdings" pitchFamily="2" charset="2"/>
              <a:buChar char="v"/>
            </a:pPr>
            <a:endParaRPr lang="en-US" dirty="0"/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British pediatrician George Still described children with “problems with sustained attention and self regulation, were aggressive and had little inhibitory volition”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4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The Diagnostic and Statistical Manual of Mental Disorders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DSM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US" dirty="0" smtClean="0"/>
              <a:t>Formally published by APA in 1952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US" dirty="0" smtClean="0"/>
              <a:t>Listed 106 mental disorders</a:t>
            </a: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DSM-IV – Attention Deficit Hyper-Activity Disorder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Inattention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Hyperactivity-impulsivity</a:t>
            </a:r>
          </a:p>
          <a:p>
            <a:pPr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Attention deficit </a:t>
            </a:r>
            <a:br>
              <a:rPr lang="en-US" sz="3200" dirty="0" smtClean="0"/>
            </a:br>
            <a:r>
              <a:rPr lang="en-US" sz="3200" dirty="0" smtClean="0"/>
              <a:t>Hyper-Activity disorder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445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91200"/>
            <a:ext cx="8153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Criteria for ADHD diagnosis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" b="36975"/>
          <a:stretch/>
        </p:blipFill>
        <p:spPr>
          <a:xfrm>
            <a:off x="381000" y="0"/>
            <a:ext cx="8229600" cy="55038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558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15200" cy="1523682"/>
          </a:xfrm>
        </p:spPr>
        <p:txBody>
          <a:bodyPr/>
          <a:lstStyle/>
          <a:p>
            <a:r>
              <a:rPr lang="en-US" dirty="0" smtClean="0"/>
              <a:t>Prevalence of 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ADHD affects 4.5 million children in the US, or 7.8% of the school aged population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A study of 1,080 college students found that 12.3% of them were on the clinical range for ADHD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The National Center for Educational Statistics found that 29% of the population of students enrolled in a 2 or 4 year University have ADHD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1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rcent of Youth 4-17 ever diagnosed and currently medicated for Attention-Deficit/Hyperactivity Disorder: National Survey of Children's Health, 200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85" y="381000"/>
            <a:ext cx="8991600" cy="556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741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58200" cy="1371282"/>
          </a:xfrm>
        </p:spPr>
        <p:txBody>
          <a:bodyPr/>
          <a:lstStyle/>
          <a:p>
            <a:r>
              <a:rPr lang="en-US" dirty="0" smtClean="0"/>
              <a:t>Economics of treating </a:t>
            </a:r>
            <a:r>
              <a:rPr lang="en-US" dirty="0" err="1" smtClean="0"/>
              <a:t>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It has been estimated that the annual “cost of illness” for ADHD is $12,005 - $17,458 per individual.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ADHD medication ranges from and $11 monthly cost for a generic medication to $1,381 </a:t>
            </a:r>
            <a:r>
              <a:rPr lang="en-US" smtClean="0"/>
              <a:t>a month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6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5600" cy="1371282"/>
          </a:xfrm>
        </p:spPr>
        <p:txBody>
          <a:bodyPr/>
          <a:lstStyle/>
          <a:p>
            <a:r>
              <a:rPr lang="en-US" dirty="0" smtClean="0"/>
              <a:t>So what’s the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3"/>
              </a:rPr>
              <a:t>The Study Pill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Full time college students are twice as likely to use Adderall </a:t>
            </a:r>
            <a:r>
              <a:rPr lang="en-US" dirty="0" err="1" smtClean="0"/>
              <a:t>nonmedically</a:t>
            </a:r>
            <a:r>
              <a:rPr lang="en-US" dirty="0" smtClean="0"/>
              <a:t> than students of the same age not in college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College students who used Adderall </a:t>
            </a:r>
            <a:r>
              <a:rPr lang="en-US" dirty="0" err="1" smtClean="0"/>
              <a:t>nonmedically</a:t>
            </a:r>
            <a:r>
              <a:rPr lang="en-US" dirty="0" smtClean="0"/>
              <a:t> vs. those who have not used Adderall: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3x’s more likely to have used marijuana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8x’s more likely to have used cocaine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8x’s more likely to have been nonmedical users of prescription tranquilizers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90% of users were binge drinkers, and 50% were heavy alcohol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3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050"/>
            <a:ext cx="5334000" cy="62532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1000" y="6362700"/>
            <a:ext cx="8153400" cy="457200"/>
          </a:xfrm>
        </p:spPr>
        <p:txBody>
          <a:bodyPr/>
          <a:lstStyle/>
          <a:p>
            <a:pPr algn="ctr"/>
            <a:r>
              <a:rPr lang="en-US" dirty="0" smtClean="0"/>
              <a:t>Other drug use and nonmedical use of Adderall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88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698</TotalTime>
  <Words>947</Words>
  <Application>Microsoft Office PowerPoint</Application>
  <PresentationFormat>On-screen Show (4:3)</PresentationFormat>
  <Paragraphs>116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Essential</vt:lpstr>
      <vt:lpstr>ADHD Medication</vt:lpstr>
      <vt:lpstr>Attention deficit  Hyper-Activity disorder</vt:lpstr>
      <vt:lpstr>Attention deficit  Hyper-Activity disorder</vt:lpstr>
      <vt:lpstr>Criteria for ADHD diagnosis</vt:lpstr>
      <vt:lpstr>Prevalence of ADHD</vt:lpstr>
      <vt:lpstr>PowerPoint Presentation</vt:lpstr>
      <vt:lpstr>Economics of treating adhd</vt:lpstr>
      <vt:lpstr>So what’s the issue?</vt:lpstr>
      <vt:lpstr>PowerPoint Presentation</vt:lpstr>
      <vt:lpstr>Repercussions of ADHD medication abuse</vt:lpstr>
      <vt:lpstr>Cont.</vt:lpstr>
      <vt:lpstr>Legal issues</vt:lpstr>
      <vt:lpstr>Why is medication abused?</vt:lpstr>
      <vt:lpstr>PowerPoint Presentation</vt:lpstr>
    </vt:vector>
  </TitlesOfParts>
  <Company>Florida Gulf Coast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ADHD Medication</dc:title>
  <dc:creator>Windows User</dc:creator>
  <cp:lastModifiedBy>Windows User</cp:lastModifiedBy>
  <cp:revision>16</cp:revision>
  <dcterms:created xsi:type="dcterms:W3CDTF">2011-10-20T23:12:49Z</dcterms:created>
  <dcterms:modified xsi:type="dcterms:W3CDTF">2011-10-25T19:32:59Z</dcterms:modified>
</cp:coreProperties>
</file>